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93" r:id="rId4"/>
    <p:sldId id="288" r:id="rId5"/>
    <p:sldId id="300" r:id="rId6"/>
    <p:sldId id="299" r:id="rId7"/>
    <p:sldId id="298" r:id="rId8"/>
    <p:sldId id="303" r:id="rId9"/>
    <p:sldId id="290" r:id="rId10"/>
    <p:sldId id="296" r:id="rId11"/>
    <p:sldId id="305" r:id="rId12"/>
    <p:sldId id="304" r:id="rId13"/>
    <p:sldId id="301" r:id="rId14"/>
    <p:sldId id="302" r:id="rId15"/>
    <p:sldId id="261" r:id="rId16"/>
    <p:sldId id="291" r:id="rId17"/>
    <p:sldId id="292" r:id="rId18"/>
    <p:sldId id="259" r:id="rId19"/>
    <p:sldId id="277" r:id="rId20"/>
  </p:sldIdLst>
  <p:sldSz cx="18288000" cy="10287000"/>
  <p:notesSz cx="6858000" cy="9144000"/>
  <p:embeddedFontLst>
    <p:embeddedFont>
      <p:font typeface="Red Hat Display" panose="020B0604020202020204" charset="0"/>
      <p:regular r:id="rId22"/>
    </p:embeddedFont>
    <p:embeddedFont>
      <p:font typeface="Red Hat Displ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02B"/>
    <a:srgbClr val="C4C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6170" autoAdjust="0"/>
  </p:normalViewPr>
  <p:slideViewPr>
    <p:cSldViewPr>
      <p:cViewPr varScale="1">
        <p:scale>
          <a:sx n="61" d="100"/>
          <a:sy n="61" d="100"/>
        </p:scale>
        <p:origin x="7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23AFD-CF89-415F-B9CC-F879D11C351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E1076-7AD3-4EC7-A696-952367B2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7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9D5-224D-8DAE-BDBF-DFF41BBCC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41854-58AB-4EA0-78E4-EA4500678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66277-0BD0-5503-0782-44ACB712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https://bambulab.com/en/p1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1DF23-51E9-E04F-9BC7-FD939AA12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E9F68-0399-6629-A1A7-25CC2393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24B04-0E82-D5D7-A97F-212EFC13E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E1D86-9BE9-0D21-82AA-0696575DB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https://revolar.com/cut-a-lock-with-bolt-cutters/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BF4D-4E2A-B1CE-6D5D-1B59BAD6D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9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https://bambulab.com/en/p1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9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https://www.obico.io/blog/orcaslicer/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2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6DB-3057-E0EF-14CA-B9F56041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8F3E7-B3A3-0765-A4F0-D8D0F13AF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73849-AFAE-7B5D-9AEE-318F3A324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https://en.wikipedia.org/wiki/Pin_tumbler_lock#Cylinder_locks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BA4F-EA5B-8188-FAA6-2F7E76BD9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350F-D5BD-6A56-3B1E-C46AE1BE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34537-6F19-44D9-FAD6-F901744BC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5CE38-1D14-57C7-023E-FA83A64B4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https://www.hgtv.com/design/topics/doors</a:t>
            </a:r>
          </a:p>
          <a:p>
            <a:r>
              <a:rPr lang="en-US" dirty="0"/>
              <a:t>Image credit: https://www.storagegiant.co.uk/product/50mm-padlock/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6ECF-7BF6-1420-53A5-22AAFC8F8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F4CD1-A81A-3CE1-D654-5F81DF18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17902-745A-1BCE-5DFC-77F38E6E1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F67E2-494B-6A4C-BF80-DB608A926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1CBDA-8F8D-001E-5DC5-E27CC1022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884B-AB77-2BD4-F88B-C616FDD39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A3840-C800-DD66-5401-88BA4639F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C6CDF-02AC-7A0F-39A2-D9444EFC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https://www.ebay.co.uk/p/1323993627?iid=201657858648</a:t>
            </a:r>
          </a:p>
          <a:p>
            <a:r>
              <a:rPr lang="en-US" dirty="0"/>
              <a:t>Image credit: https://en.wikipedia.org/wiki/Combination_lock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A970A-E77A-8FE6-3FB7-B66A9D1D6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3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2E24-3A08-AC9B-1723-581271B6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81C3A-52AC-C986-D78F-C979DE496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82EFA-2000-4909-2EEE-5F033D1B4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https://en.wikipedia.org/wiki/Pin_tumbler_lock#Cylinder_locks</a:t>
            </a:r>
            <a:br>
              <a:rPr lang="en-US" dirty="0"/>
            </a:br>
            <a:r>
              <a:rPr lang="en-US" dirty="0"/>
              <a:t>Image credit: https://en.wikipedia.org/wiki/Lock_picking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FB6B0-53D0-BF89-1BF0-FB9E80FAC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EB1E-E42C-A9D4-3106-565B900C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8C5E3-DB97-6EF5-716B-6E022D579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2A2E2-12D2-D7DB-EDBA-F965719FD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https://en.wikipedia.org/wiki/Pin_tumbler_lock#Cylinder_locks</a:t>
            </a:r>
            <a:br>
              <a:rPr lang="en-US" dirty="0"/>
            </a:br>
            <a:r>
              <a:rPr lang="en-US" dirty="0"/>
              <a:t>Image credit: https://en.wikipedia.org/wiki/Lock_picking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9231E-86CC-AE87-7367-CC8F4F3FA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1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29E1-8F8B-756A-F9DD-6AEE7A37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D7E49-DB3D-DC31-68A6-FF2683C8F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298F1-3A02-E76D-B9C7-84C77CC0B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14635-6B5E-AD43-791F-26ACCDA0D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86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68AD-FB94-8D74-C63A-4B090EF7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30276-5596-A0CF-1580-677EECAF6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4D509-31D6-9E96-9986-D3460920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7420F-12D0-8987-96E8-E0990F4DD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E1076-7AD3-4EC7-A696-952367B26F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votr49eZN8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jRj69P5rKM?start=138&amp;feature=oembed" TargetMode="External"/><Relationship Id="rId6" Type="http://schemas.openxmlformats.org/officeDocument/2006/relationships/image" Target="../media/image2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9Fqzq1yqbA?feature=oembed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IczR2S7GKE?feature=oembed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ftkP4CjjZs?feature=oembed" TargetMode="External"/><Relationship Id="rId6" Type="http://schemas.openxmlformats.org/officeDocument/2006/relationships/image" Target="../media/image17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00947">
            <a:off x="-542202" y="6319706"/>
            <a:ext cx="10303963" cy="5078497"/>
            <a:chOff x="0" y="0"/>
            <a:chExt cx="2713801" cy="1337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3801" cy="1337547"/>
            </a:xfrm>
            <a:custGeom>
              <a:avLst/>
              <a:gdLst/>
              <a:ahLst/>
              <a:cxnLst/>
              <a:rect l="l" t="t" r="r" b="b"/>
              <a:pathLst>
                <a:path w="2713801" h="1337547">
                  <a:moveTo>
                    <a:pt x="0" y="0"/>
                  </a:moveTo>
                  <a:lnTo>
                    <a:pt x="2713801" y="0"/>
                  </a:lnTo>
                  <a:lnTo>
                    <a:pt x="2713801" y="1337547"/>
                  </a:lnTo>
                  <a:lnTo>
                    <a:pt x="0" y="133754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713801" cy="1328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16740" y="0"/>
            <a:ext cx="10271260" cy="10287000"/>
            <a:chOff x="0" y="0"/>
            <a:chExt cx="270518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5188" cy="2709333"/>
            </a:xfrm>
            <a:custGeom>
              <a:avLst/>
              <a:gdLst/>
              <a:ahLst/>
              <a:cxnLst/>
              <a:rect l="l" t="t" r="r" b="b"/>
              <a:pathLst>
                <a:path w="2705188" h="2709333">
                  <a:moveTo>
                    <a:pt x="0" y="0"/>
                  </a:moveTo>
                  <a:lnTo>
                    <a:pt x="2705188" y="0"/>
                  </a:lnTo>
                  <a:lnTo>
                    <a:pt x="27051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61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518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27316" y="1559897"/>
            <a:ext cx="9131984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Combination Lock Workshop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404139" y="7027826"/>
            <a:ext cx="9131984" cy="1222720"/>
            <a:chOff x="0" y="9525"/>
            <a:chExt cx="12175979" cy="16302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12175979" cy="48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u="none" spc="36" dirty="0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Hive Makerspace Workshop Fall 2024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49203"/>
              <a:ext cx="12175979" cy="690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12"/>
                </a:lnSpc>
              </a:pPr>
              <a:r>
                <a:rPr lang="en-US" sz="2400" u="none" spc="36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Elias Black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1205477">
            <a:off x="-1755548" y="6514173"/>
            <a:ext cx="10465801" cy="0"/>
          </a:xfrm>
          <a:prstGeom prst="line">
            <a:avLst/>
          </a:prstGeom>
          <a:ln w="85725" cap="rnd">
            <a:solidFill>
              <a:srgbClr val="EA614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E0448A42-593A-2221-2EA6-6ED9CCF5F8EC}"/>
              </a:ext>
            </a:extLst>
          </p:cNvPr>
          <p:cNvSpPr/>
          <p:nvPr/>
        </p:nvSpPr>
        <p:spPr>
          <a:xfrm>
            <a:off x="1624984" y="3253781"/>
            <a:ext cx="5270128" cy="6992251"/>
          </a:xfrm>
          <a:custGeom>
            <a:avLst/>
            <a:gdLst/>
            <a:ahLst/>
            <a:cxnLst/>
            <a:rect l="l" t="t" r="r" b="b"/>
            <a:pathLst>
              <a:path w="1167556" h="1647346">
                <a:moveTo>
                  <a:pt x="0" y="0"/>
                </a:moveTo>
                <a:lnTo>
                  <a:pt x="1167556" y="0"/>
                </a:lnTo>
                <a:lnTo>
                  <a:pt x="1167556" y="1647346"/>
                </a:lnTo>
                <a:lnTo>
                  <a:pt x="0" y="164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472437" y="1028699"/>
            <a:ext cx="3547363" cy="4522861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68B83-3A0F-BCD4-5AA5-49A4C8B5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41DF36-54B5-8FB6-BBE2-01BFA6044A87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1D82AD-B481-BA83-5D35-52D79E330728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F390F0-5C8A-FB01-0E4B-1612FDEA94BB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DB08C1C7-C4E8-7EDF-3D24-8C4A25DBAB36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french guy gets his bike stolen and they leave the tire">
            <a:hlinkClick r:id="" action="ppaction://media"/>
            <a:extLst>
              <a:ext uri="{FF2B5EF4-FFF2-40B4-BE49-F238E27FC236}">
                <a16:creationId xmlns:a16="http://schemas.microsoft.com/office/drawing/2014/main" id="{02DE94AF-6C9E-C298-45D4-AD4220A488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273800" y="63500"/>
            <a:ext cx="5740400" cy="10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CFA2A-0346-BF10-459A-2AFEC009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77CDD6-4BD9-A020-14CE-2803340B5D96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63514E-EF48-0640-03DB-78008AE0668C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9D1B89-0656-97C7-8483-4482FCF04D79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7029563B-83D9-5AB9-3C40-97CB9695A9CD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AA5F1A-207A-63C2-045B-ED175D774CDE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Lock Picking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4B29AC-9C97-FDF7-94D0-DCFE821B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95700"/>
            <a:ext cx="6992730" cy="58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923560B-9FE8-56BD-7010-BC98361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417701"/>
            <a:ext cx="6992730" cy="58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5094F5B8-3C01-A421-DA6F-4A6597C915CE}"/>
              </a:ext>
            </a:extLst>
          </p:cNvPr>
          <p:cNvSpPr txBox="1"/>
          <p:nvPr/>
        </p:nvSpPr>
        <p:spPr>
          <a:xfrm>
            <a:off x="1028699" y="2331864"/>
            <a:ext cx="12400165" cy="115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48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Pin Tumbler Locks:</a:t>
            </a:r>
          </a:p>
        </p:txBody>
      </p:sp>
    </p:spTree>
    <p:extLst>
      <p:ext uri="{BB962C8B-B14F-4D97-AF65-F5344CB8AC3E}">
        <p14:creationId xmlns:p14="http://schemas.microsoft.com/office/powerpoint/2010/main" val="231648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0A0AB-0C16-3E2B-15A1-2E2C5549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59290F-DD26-1B75-4D81-AFF580A36ACC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CAA586-3619-A2D2-6873-D70711C02D0C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2DDF8-AEA0-0E89-0893-648993443CEC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52962BFC-0D77-3ADD-96FB-8EC0CAFC35AC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6B6D463-DB7B-C0A8-6443-B3286A060294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Lock Picking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8BD461D1-91C4-CAFA-E444-8F3F75E4099A}"/>
              </a:ext>
            </a:extLst>
          </p:cNvPr>
          <p:cNvSpPr txBox="1"/>
          <p:nvPr/>
        </p:nvSpPr>
        <p:spPr>
          <a:xfrm>
            <a:off x="1028699" y="2331864"/>
            <a:ext cx="12400165" cy="115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48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Pin Tumbler Locks:</a:t>
            </a:r>
          </a:p>
        </p:txBody>
      </p:sp>
      <p:pic>
        <p:nvPicPr>
          <p:cNvPr id="6" name="Online Media 5" title="How Lockpicking Works">
            <a:hlinkClick r:id="" action="ppaction://media"/>
            <a:extLst>
              <a:ext uri="{FF2B5EF4-FFF2-40B4-BE49-F238E27FC236}">
                <a16:creationId xmlns:a16="http://schemas.microsoft.com/office/drawing/2014/main" id="{250E9270-E083-259E-7A7F-8E1AEC667C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860800" y="3930546"/>
            <a:ext cx="10566400" cy="59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8E816-E8F7-B5F8-DEAF-09F034FB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9B4BC9-FDC9-F7E8-76A3-D8C70A650445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A7B584-F19C-A2C2-1DA6-3A42D32F6244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9F7D11-E2C1-D093-7C64-95BB98978E4E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79C5AC83-DD1E-9197-51B0-BDE27F368A11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1DBDEDA-63EB-7EBB-9AF6-37D000FFD6C3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Lock Picking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8E9257F-84D5-F206-C4DB-2432E2E80A5D}"/>
              </a:ext>
            </a:extLst>
          </p:cNvPr>
          <p:cNvSpPr txBox="1"/>
          <p:nvPr/>
        </p:nvSpPr>
        <p:spPr>
          <a:xfrm>
            <a:off x="1028699" y="2331864"/>
            <a:ext cx="12400165" cy="115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48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Combination Locks:</a:t>
            </a:r>
          </a:p>
        </p:txBody>
      </p:sp>
      <p:pic>
        <p:nvPicPr>
          <p:cNvPr id="6" name="Online Media 5" title="[746] Kingsley Combination Key Safe Decoded">
            <a:hlinkClick r:id="" action="ppaction://media"/>
            <a:extLst>
              <a:ext uri="{FF2B5EF4-FFF2-40B4-BE49-F238E27FC236}">
                <a16:creationId xmlns:a16="http://schemas.microsoft.com/office/drawing/2014/main" id="{5FC08F38-2CB3-A824-2085-48B35A5827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64000" y="4045354"/>
            <a:ext cx="10160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70D2D-4BDE-3039-7553-1DEB90F6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89F5CD-21B4-E964-8A26-5BF252EB8D18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1DF07C-FF8F-5996-F549-214DEFFF1C6C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23C14C-EFAE-9315-CA37-431AA04372D4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CF48E99-F162-1732-7BEA-66E824B2889E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9F6D69-4A64-93EA-DF23-5E888B629EE9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Lock “Picking”</a:t>
            </a:r>
          </a:p>
        </p:txBody>
      </p:sp>
      <p:pic>
        <p:nvPicPr>
          <p:cNvPr id="1026" name="Picture 2" descr="How to Cut a Lock with Bolt Cutters in Seconds?">
            <a:extLst>
              <a:ext uri="{FF2B5EF4-FFF2-40B4-BE49-F238E27FC236}">
                <a16:creationId xmlns:a16="http://schemas.microsoft.com/office/drawing/2014/main" id="{CD5B69DF-5764-3138-A1D0-7EF47685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845095"/>
            <a:ext cx="10591800" cy="63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6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071562"/>
            <a:ext cx="1240016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3D Printing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2687941"/>
            <a:ext cx="7536992" cy="4678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3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3D Printing, or additive manufacturing, creates objects modeled on a computer, printing the objects layer by layer. Prints can be made out of many different materials, such as ABS, PLA, TPU, and Resin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DD49D9-BC3C-F71A-4040-CF3C8BDB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175" y="5624490"/>
            <a:ext cx="6695425" cy="44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881C0-FE49-7D90-C268-F2577002C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175" y="171648"/>
            <a:ext cx="6695425" cy="49940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70208-B0E9-ABB9-C711-1A342D69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E1F1E3-7CAA-F5F4-1952-7A5A44B1209D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F0006EA-261B-5A25-D9C6-91948D474975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C4F2C8-482E-07CE-8D1B-755DEC8986EA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E1F1F6F-2FB6-BEEC-693D-0DF42403C94B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F013A2F-32C0-AB42-E4DC-E097F6D4FC1F}"/>
              </a:ext>
            </a:extLst>
          </p:cNvPr>
          <p:cNvSpPr txBox="1"/>
          <p:nvPr/>
        </p:nvSpPr>
        <p:spPr>
          <a:xfrm>
            <a:off x="1028700" y="1071562"/>
            <a:ext cx="1240016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3D Printing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011573A-1D5F-AF24-EA89-CF250F3C83D7}"/>
              </a:ext>
            </a:extLst>
          </p:cNvPr>
          <p:cNvSpPr txBox="1"/>
          <p:nvPr/>
        </p:nvSpPr>
        <p:spPr>
          <a:xfrm>
            <a:off x="1028700" y="2656304"/>
            <a:ext cx="6215702" cy="6268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3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To 3D print, an object must first be modeled with dimensions in modeling software (CAD, Fusion360, </a:t>
            </a:r>
            <a:r>
              <a:rPr lang="en-US" sz="3000" b="1" dirty="0" err="1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OnShape</a:t>
            </a:r>
            <a:r>
              <a:rPr lang="en-US" sz="3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, </a:t>
            </a:r>
            <a:r>
              <a:rPr lang="en-US" sz="3000" b="1" dirty="0" err="1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etc</a:t>
            </a:r>
            <a:r>
              <a:rPr lang="en-US" sz="3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) and be saved as a specific file type. The slicing software will then send the object as layers to the 3D printer so it can read and print the file.</a:t>
            </a:r>
          </a:p>
        </p:txBody>
      </p:sp>
      <p:pic>
        <p:nvPicPr>
          <p:cNvPr id="6" name="Picture 5" descr="A diagram of a pipe&#10;&#10;Description automatically generated">
            <a:extLst>
              <a:ext uri="{FF2B5EF4-FFF2-40B4-BE49-F238E27FC236}">
                <a16:creationId xmlns:a16="http://schemas.microsoft.com/office/drawing/2014/main" id="{9B6022C9-9473-4E1A-E5EC-15BFC852C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156" y="51216"/>
            <a:ext cx="6566595" cy="5210175"/>
          </a:xfrm>
          <a:prstGeom prst="rect">
            <a:avLst/>
          </a:prstGeom>
        </p:spPr>
      </p:pic>
      <p:pic>
        <p:nvPicPr>
          <p:cNvPr id="3074" name="Picture 2" descr="OrcaSlicer- An Introduction and How to Get Started | Obico Knowledge Base">
            <a:extLst>
              <a:ext uri="{FF2B5EF4-FFF2-40B4-BE49-F238E27FC236}">
                <a16:creationId xmlns:a16="http://schemas.microsoft.com/office/drawing/2014/main" id="{C9B17001-C678-6315-41D7-E058293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467" y="5448300"/>
            <a:ext cx="8763000" cy="44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0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34818-F5D7-392C-54E3-51E6460A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16D61D-9D73-FF19-2CD3-7E1543F47187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7E3B58C-E3F1-9E8D-436F-13919AFC1C0E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855CB94-C0D5-51C7-95E7-3FBEC61B2129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96F87E4-26C8-4542-C217-18099389504F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C8B853-1B14-4CC8-04FF-22504CCA4E9F}"/>
              </a:ext>
            </a:extLst>
          </p:cNvPr>
          <p:cNvSpPr txBox="1"/>
          <p:nvPr/>
        </p:nvSpPr>
        <p:spPr>
          <a:xfrm>
            <a:off x="1028700" y="1071562"/>
            <a:ext cx="1240016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3D Printing</a:t>
            </a:r>
          </a:p>
        </p:txBody>
      </p:sp>
      <p:pic>
        <p:nvPicPr>
          <p:cNvPr id="5" name="Online Media 4" title="Watch the 3D Bamboo Printer Make a Varity of Prints">
            <a:hlinkClick r:id="" action="ppaction://media"/>
            <a:extLst>
              <a:ext uri="{FF2B5EF4-FFF2-40B4-BE49-F238E27FC236}">
                <a16:creationId xmlns:a16="http://schemas.microsoft.com/office/drawing/2014/main" id="{0C3DBF8D-42BC-3162-4472-E06A6050BD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51154" y="2797839"/>
            <a:ext cx="10160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5360"/>
            <a:ext cx="157519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3D Printed Combination Lock Assembly</a:t>
            </a:r>
          </a:p>
        </p:txBody>
      </p:sp>
      <p:sp>
        <p:nvSpPr>
          <p:cNvPr id="3" name="Freeform 3"/>
          <p:cNvSpPr/>
          <p:nvPr/>
        </p:nvSpPr>
        <p:spPr>
          <a:xfrm rot="-393443">
            <a:off x="15422189" y="-1355553"/>
            <a:ext cx="4686421" cy="3907303"/>
          </a:xfrm>
          <a:custGeom>
            <a:avLst/>
            <a:gdLst/>
            <a:ahLst/>
            <a:cxnLst/>
            <a:rect l="l" t="t" r="r" b="b"/>
            <a:pathLst>
              <a:path w="4686421" h="3907303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5994510" y="7997493"/>
            <a:ext cx="2573339" cy="2545267"/>
          </a:xfrm>
          <a:custGeom>
            <a:avLst/>
            <a:gdLst/>
            <a:ahLst/>
            <a:cxnLst/>
            <a:rect l="l" t="t" r="r" b="b"/>
            <a:pathLst>
              <a:path w="2573339" h="2545267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 descr="A diagram of a lock&#10;&#10;Description automatically generated">
            <a:extLst>
              <a:ext uri="{FF2B5EF4-FFF2-40B4-BE49-F238E27FC236}">
                <a16:creationId xmlns:a16="http://schemas.microsoft.com/office/drawing/2014/main" id="{7F65706B-D6FB-2305-5E9A-F3C33689F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825634"/>
            <a:ext cx="9677400" cy="7743825"/>
          </a:xfrm>
          <a:prstGeom prst="rect">
            <a:avLst/>
          </a:prstGeom>
        </p:spPr>
      </p:pic>
      <p:pic>
        <p:nvPicPr>
          <p:cNvPr id="26" name="Picture 25" descr="A diagram of a lock&#10;&#10;Description automatically generated">
            <a:extLst>
              <a:ext uri="{FF2B5EF4-FFF2-40B4-BE49-F238E27FC236}">
                <a16:creationId xmlns:a16="http://schemas.microsoft.com/office/drawing/2014/main" id="{E8F3E636-9337-6AE7-816D-D4DA2FA3A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06560"/>
            <a:ext cx="6933711" cy="52002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078566">
            <a:off x="2115424" y="-9922478"/>
            <a:ext cx="10622645" cy="21498316"/>
            <a:chOff x="0" y="0"/>
            <a:chExt cx="2797734" cy="5662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7734" cy="5662108"/>
            </a:xfrm>
            <a:custGeom>
              <a:avLst/>
              <a:gdLst/>
              <a:ahLst/>
              <a:cxnLst/>
              <a:rect l="l" t="t" r="r" b="b"/>
              <a:pathLst>
                <a:path w="2797734" h="5662108">
                  <a:moveTo>
                    <a:pt x="0" y="0"/>
                  </a:moveTo>
                  <a:lnTo>
                    <a:pt x="2797734" y="0"/>
                  </a:lnTo>
                  <a:lnTo>
                    <a:pt x="2797734" y="5662108"/>
                  </a:lnTo>
                  <a:lnTo>
                    <a:pt x="0" y="5662108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797734" cy="5652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60146" y="7332671"/>
            <a:ext cx="8399154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805"/>
              </a:lnSpc>
              <a:spcBef>
                <a:spcPct val="0"/>
              </a:spcBef>
            </a:pPr>
            <a:r>
              <a:rPr lang="en-US" sz="11504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-2148837" y="-1769233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37097" y="-3397680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1719" y="237473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785173" y="-1428375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203506" y="-3458779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318966" y="2923387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733249" y="540930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-1312249">
            <a:off x="-844450" y="5930819"/>
            <a:ext cx="19218693" cy="0"/>
          </a:xfrm>
          <a:prstGeom prst="line">
            <a:avLst/>
          </a:prstGeom>
          <a:ln w="133350" cap="rnd">
            <a:solidFill>
              <a:srgbClr val="E250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151582" y="-1489474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267042" y="4892692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681325" y="2510235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099658" y="479831"/>
            <a:ext cx="3283148" cy="4632308"/>
          </a:xfrm>
          <a:custGeom>
            <a:avLst/>
            <a:gdLst/>
            <a:ahLst/>
            <a:cxnLst/>
            <a:rect l="l" t="t" r="r" b="b"/>
            <a:pathLst>
              <a:path w="3283148" h="463230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F2310364-6E7E-4B21-ED58-3BBEF5D19E62}"/>
              </a:ext>
            </a:extLst>
          </p:cNvPr>
          <p:cNvSpPr/>
          <p:nvPr/>
        </p:nvSpPr>
        <p:spPr>
          <a:xfrm>
            <a:off x="4742263" y="3617084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DC9BB49E-AB2E-FCFB-AFFA-FE02DC7964A8}"/>
              </a:ext>
            </a:extLst>
          </p:cNvPr>
          <p:cNvSpPr/>
          <p:nvPr/>
        </p:nvSpPr>
        <p:spPr>
          <a:xfrm>
            <a:off x="10237997" y="1259780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349F25A0-E780-5F75-6C1F-6F4EB481BC11}"/>
              </a:ext>
            </a:extLst>
          </p:cNvPr>
          <p:cNvSpPr/>
          <p:nvPr/>
        </p:nvSpPr>
        <p:spPr>
          <a:xfrm>
            <a:off x="15632129" y="-792035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FA5635D-F69F-37CA-0C17-20222F805905}"/>
              </a:ext>
            </a:extLst>
          </p:cNvPr>
          <p:cNvSpPr/>
          <p:nvPr/>
        </p:nvSpPr>
        <p:spPr>
          <a:xfrm>
            <a:off x="2864451" y="1658201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CE580835-9BBB-84FA-3BB3-13DEDB4B6A59}"/>
              </a:ext>
            </a:extLst>
          </p:cNvPr>
          <p:cNvSpPr/>
          <p:nvPr/>
        </p:nvSpPr>
        <p:spPr>
          <a:xfrm>
            <a:off x="8205398" y="-699649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EC762DBB-D052-0C06-8AB3-0CC055F45B25}"/>
              </a:ext>
            </a:extLst>
          </p:cNvPr>
          <p:cNvSpPr/>
          <p:nvPr/>
        </p:nvSpPr>
        <p:spPr>
          <a:xfrm>
            <a:off x="374907" y="-1132580"/>
            <a:ext cx="2290802" cy="2740105"/>
          </a:xfrm>
          <a:custGeom>
            <a:avLst/>
            <a:gdLst/>
            <a:ahLst/>
            <a:cxnLst/>
            <a:rect l="l" t="t" r="r" b="b"/>
            <a:pathLst>
              <a:path w="5306220" h="6522729">
                <a:moveTo>
                  <a:pt x="0" y="0"/>
                </a:moveTo>
                <a:lnTo>
                  <a:pt x="5306219" y="0"/>
                </a:lnTo>
                <a:lnTo>
                  <a:pt x="5306219" y="6522729"/>
                </a:lnTo>
                <a:lnTo>
                  <a:pt x="0" y="652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5062F3-D80E-0D2D-91D2-18354EF6A2F9}"/>
              </a:ext>
            </a:extLst>
          </p:cNvPr>
          <p:cNvSpPr txBox="1"/>
          <p:nvPr/>
        </p:nvSpPr>
        <p:spPr>
          <a:xfrm>
            <a:off x="9906000" y="9085271"/>
            <a:ext cx="735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2502B"/>
                </a:solidFill>
                <a:latin typeface="Red Hat Display" panose="020B0604020202020204" charset="0"/>
              </a:rPr>
              <a:t>Note: Do NOT use these locks to function as actual locks, they are made from plastic and will easily break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6985">
            <a:off x="11568408" y="-10009435"/>
            <a:ext cx="7723080" cy="20189046"/>
            <a:chOff x="0" y="0"/>
            <a:chExt cx="2034062" cy="5317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4062" cy="5317280"/>
            </a:xfrm>
            <a:custGeom>
              <a:avLst/>
              <a:gdLst/>
              <a:ahLst/>
              <a:cxnLst/>
              <a:rect l="l" t="t" r="r" b="b"/>
              <a:pathLst>
                <a:path w="2034062" h="5317280">
                  <a:moveTo>
                    <a:pt x="0" y="0"/>
                  </a:moveTo>
                  <a:lnTo>
                    <a:pt x="2034062" y="0"/>
                  </a:lnTo>
                  <a:lnTo>
                    <a:pt x="2034062" y="5317280"/>
                  </a:lnTo>
                  <a:lnTo>
                    <a:pt x="0" y="5317280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034062" cy="530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540529">
            <a:off x="6661234" y="2123575"/>
            <a:ext cx="12744388" cy="1766536"/>
            <a:chOff x="0" y="0"/>
            <a:chExt cx="16992517" cy="2355381"/>
          </a:xfrm>
        </p:grpSpPr>
        <p:sp>
          <p:nvSpPr>
            <p:cNvPr id="21" name="Freeform 21"/>
            <p:cNvSpPr/>
            <p:nvPr/>
          </p:nvSpPr>
          <p:spPr>
            <a:xfrm rot="-1742330">
              <a:off x="11913115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 rot="-1742330">
              <a:off x="8887497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 rot="-1742330">
              <a:off x="586187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 rot="-5557987">
              <a:off x="3660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8" y="0"/>
                  </a:lnTo>
                  <a:lnTo>
                    <a:pt x="1677878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 rot="7698099">
              <a:off x="14976060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 rot="-7378549">
              <a:off x="2816923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2467430"/>
            <a:ext cx="7346211" cy="259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What are Locks?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C232E-4DFF-E0D0-1883-D254D6F6E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B5AF88-BA32-6D44-6558-D7ACECC0B3D6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8774D0-9188-89A6-AAE2-2BC39B078F1D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6FDB36-56F4-04D2-AC58-9EAB82E15EC2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FBD9223-3AAE-3547-EBAA-0BA585CF46CD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2514700-36E6-E699-EA45-1CABF30CCA95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Parts and Pieces of Locks</a:t>
            </a:r>
          </a:p>
        </p:txBody>
      </p:sp>
      <p:pic>
        <p:nvPicPr>
          <p:cNvPr id="1026" name="Picture 2" descr="MASTER LOCK Keyed Alike, Padlock, Steel, Shackle Type Long Shackle ...">
            <a:extLst>
              <a:ext uri="{FF2B5EF4-FFF2-40B4-BE49-F238E27FC236}">
                <a16:creationId xmlns:a16="http://schemas.microsoft.com/office/drawing/2014/main" id="{80182E47-6C10-5054-666E-41F36308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17" y="3859227"/>
            <a:ext cx="300787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50F6A-960F-A981-6ABB-CF7D6650AEF6}"/>
              </a:ext>
            </a:extLst>
          </p:cNvPr>
          <p:cNvSpPr txBox="1"/>
          <p:nvPr/>
        </p:nvSpPr>
        <p:spPr>
          <a:xfrm>
            <a:off x="951296" y="436201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2502B"/>
                </a:solidFill>
                <a:latin typeface="Red Hat Display" panose="020B0604020202020204" charset="0"/>
              </a:rPr>
              <a:t>Shackle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EF1278-F9DA-B9E0-2A2F-7826B87AF2F8}"/>
              </a:ext>
            </a:extLst>
          </p:cNvPr>
          <p:cNvSpPr/>
          <p:nvPr/>
        </p:nvSpPr>
        <p:spPr>
          <a:xfrm>
            <a:off x="2819400" y="4533900"/>
            <a:ext cx="1341491" cy="241013"/>
          </a:xfrm>
          <a:prstGeom prst="rightArrow">
            <a:avLst/>
          </a:prstGeom>
          <a:solidFill>
            <a:srgbClr val="E250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a Pin Tumbler Lock Works">
            <a:extLst>
              <a:ext uri="{FF2B5EF4-FFF2-40B4-BE49-F238E27FC236}">
                <a16:creationId xmlns:a16="http://schemas.microsoft.com/office/drawing/2014/main" id="{9140CA91-48A4-6E12-EF5C-9BC1A9C3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47" y="3046289"/>
            <a:ext cx="10024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4BF1F46B-F3F6-4C7D-6BB3-DF4668CC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16" y="7129802"/>
            <a:ext cx="2594074" cy="20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B13723-2FC8-56DE-232D-8849974686D9}"/>
              </a:ext>
            </a:extLst>
          </p:cNvPr>
          <p:cNvSpPr txBox="1"/>
          <p:nvPr/>
        </p:nvSpPr>
        <p:spPr>
          <a:xfrm>
            <a:off x="164529" y="8079338"/>
            <a:ext cx="3336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2502B"/>
                </a:solidFill>
                <a:latin typeface="Red Hat Display" panose="020B0604020202020204" charset="0"/>
              </a:rPr>
              <a:t>Padlock tumblers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0C1C0-5A30-96B0-C535-FF8CE7603F30}"/>
              </a:ext>
            </a:extLst>
          </p:cNvPr>
          <p:cNvSpPr/>
          <p:nvPr/>
        </p:nvSpPr>
        <p:spPr>
          <a:xfrm>
            <a:off x="3486566" y="8251218"/>
            <a:ext cx="674325" cy="241013"/>
          </a:xfrm>
          <a:prstGeom prst="rightArrow">
            <a:avLst/>
          </a:prstGeom>
          <a:solidFill>
            <a:srgbClr val="E250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75B48-219D-364C-8850-757AF1AA6C3F}"/>
              </a:ext>
            </a:extLst>
          </p:cNvPr>
          <p:cNvSpPr txBox="1"/>
          <p:nvPr/>
        </p:nvSpPr>
        <p:spPr>
          <a:xfrm>
            <a:off x="8382000" y="8779816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2502B"/>
                </a:solidFill>
                <a:latin typeface="Red Hat Display" panose="020B0604020202020204" charset="0"/>
              </a:rPr>
              <a:t>Release Mechanism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21825A-2794-D152-5622-D54181BA1F5A}"/>
              </a:ext>
            </a:extLst>
          </p:cNvPr>
          <p:cNvSpPr/>
          <p:nvPr/>
        </p:nvSpPr>
        <p:spPr>
          <a:xfrm rot="18686938">
            <a:off x="9664964" y="7462919"/>
            <a:ext cx="2975182" cy="250672"/>
          </a:xfrm>
          <a:prstGeom prst="rightArrow">
            <a:avLst/>
          </a:prstGeom>
          <a:solidFill>
            <a:srgbClr val="E250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9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D48E7-FF5C-11A0-E4F9-174935A9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BC4A32-609A-5794-D02B-C23AE126B073}"/>
              </a:ext>
            </a:extLst>
          </p:cNvPr>
          <p:cNvGrpSpPr/>
          <p:nvPr/>
        </p:nvGrpSpPr>
        <p:grpSpPr>
          <a:xfrm rot="-3866985">
            <a:off x="11568408" y="-10009435"/>
            <a:ext cx="7723080" cy="20189046"/>
            <a:chOff x="0" y="0"/>
            <a:chExt cx="2034062" cy="53172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B592B8-C3C8-9AD6-0E98-3EF51640031A}"/>
                </a:ext>
              </a:extLst>
            </p:cNvPr>
            <p:cNvSpPr/>
            <p:nvPr/>
          </p:nvSpPr>
          <p:spPr>
            <a:xfrm>
              <a:off x="0" y="0"/>
              <a:ext cx="2034062" cy="5317280"/>
            </a:xfrm>
            <a:custGeom>
              <a:avLst/>
              <a:gdLst/>
              <a:ahLst/>
              <a:cxnLst/>
              <a:rect l="l" t="t" r="r" b="b"/>
              <a:pathLst>
                <a:path w="2034062" h="5317280">
                  <a:moveTo>
                    <a:pt x="0" y="0"/>
                  </a:moveTo>
                  <a:lnTo>
                    <a:pt x="2034062" y="0"/>
                  </a:lnTo>
                  <a:lnTo>
                    <a:pt x="2034062" y="5317280"/>
                  </a:lnTo>
                  <a:lnTo>
                    <a:pt x="0" y="5317280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DD3E4-11E1-0D3C-62FA-9C9C1BEEABF8}"/>
                </a:ext>
              </a:extLst>
            </p:cNvPr>
            <p:cNvSpPr txBox="1"/>
            <p:nvPr/>
          </p:nvSpPr>
          <p:spPr>
            <a:xfrm>
              <a:off x="0" y="9525"/>
              <a:ext cx="2034062" cy="530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658DCB8-F27C-2106-0681-BCF9E01C128D}"/>
              </a:ext>
            </a:extLst>
          </p:cNvPr>
          <p:cNvGrpSpPr/>
          <p:nvPr/>
        </p:nvGrpSpPr>
        <p:grpSpPr>
          <a:xfrm rot="1540529">
            <a:off x="6661234" y="2123575"/>
            <a:ext cx="12744388" cy="1766536"/>
            <a:chOff x="0" y="0"/>
            <a:chExt cx="16992517" cy="235538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195562E-2524-1B6E-A4D1-46F0FEE7B1A1}"/>
                </a:ext>
              </a:extLst>
            </p:cNvPr>
            <p:cNvSpPr/>
            <p:nvPr/>
          </p:nvSpPr>
          <p:spPr>
            <a:xfrm rot="-1742330">
              <a:off x="11913115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C34034C-DEA8-B1DC-E469-E7C56F1FF13E}"/>
                </a:ext>
              </a:extLst>
            </p:cNvPr>
            <p:cNvSpPr/>
            <p:nvPr/>
          </p:nvSpPr>
          <p:spPr>
            <a:xfrm rot="-1742330">
              <a:off x="8887497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4DBBB4E-424E-032A-36D2-A5F2994FDF68}"/>
                </a:ext>
              </a:extLst>
            </p:cNvPr>
            <p:cNvSpPr/>
            <p:nvPr/>
          </p:nvSpPr>
          <p:spPr>
            <a:xfrm rot="-1742330">
              <a:off x="586187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7A1DD7F-D2C5-7BED-AEF6-359491CE8638}"/>
                </a:ext>
              </a:extLst>
            </p:cNvPr>
            <p:cNvSpPr/>
            <p:nvPr/>
          </p:nvSpPr>
          <p:spPr>
            <a:xfrm rot="-5557987">
              <a:off x="3660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8" y="0"/>
                  </a:lnTo>
                  <a:lnTo>
                    <a:pt x="1677878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8CB4570-281E-FCBE-84AE-5C7DC8C52677}"/>
                </a:ext>
              </a:extLst>
            </p:cNvPr>
            <p:cNvSpPr/>
            <p:nvPr/>
          </p:nvSpPr>
          <p:spPr>
            <a:xfrm rot="7698099">
              <a:off x="14976060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48B4DE46-821D-54B7-CBC5-3785806ECDF9}"/>
                </a:ext>
              </a:extLst>
            </p:cNvPr>
            <p:cNvSpPr/>
            <p:nvPr/>
          </p:nvSpPr>
          <p:spPr>
            <a:xfrm rot="-7378549">
              <a:off x="2816923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3EF046AA-4DB3-3BEC-8A4F-3C930C710586}"/>
              </a:ext>
            </a:extLst>
          </p:cNvPr>
          <p:cNvSpPr txBox="1"/>
          <p:nvPr/>
        </p:nvSpPr>
        <p:spPr>
          <a:xfrm>
            <a:off x="1028700" y="2467430"/>
            <a:ext cx="8115300" cy="2590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Different Types of Locks</a:t>
            </a:r>
          </a:p>
        </p:txBody>
      </p:sp>
    </p:spTree>
    <p:extLst>
      <p:ext uri="{BB962C8B-B14F-4D97-AF65-F5344CB8AC3E}">
        <p14:creationId xmlns:p14="http://schemas.microsoft.com/office/powerpoint/2010/main" val="2509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F883D-2CED-A4B8-A3A7-2D8EA079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9FF2F7-E460-C677-FF9A-EA88EFF1B98A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65D041-C1EE-90EF-DE93-967E1B0C4E55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16D1D0-CEFA-D514-9429-E39CC92818F0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B867B79A-00CA-18E0-1BF8-04996F4E48E4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B4DD508-D595-7191-ECC8-F97E238F64A8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Pin Tumbler Lock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87280-68D1-9E97-74E2-E1B4EC49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03" y="3924300"/>
            <a:ext cx="585216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F45A10-8E23-AEDE-B8BE-317846B0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5" y="3898727"/>
            <a:ext cx="585216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C6F250A-4AF4-6DD2-2779-69DC6211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821" y="3238500"/>
            <a:ext cx="635508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6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95DF1-D6AC-2858-D78F-70266678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BC8031-6B37-7D90-154C-8C5F4AAB85D0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E8D22F-77D4-DF95-F117-AA19A8D5E938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F4E7C3-FE18-5DA4-151C-4F78BFE9C09F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5D3D379-0F27-DD53-21C5-9E5DAF56C954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BCDDADD-16E8-ECF6-5763-EF72F6CF772B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Pin Tumbler Lock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4974B29-A41E-7044-6BCE-E70B2B9E3F5A}"/>
              </a:ext>
            </a:extLst>
          </p:cNvPr>
          <p:cNvSpPr txBox="1"/>
          <p:nvPr/>
        </p:nvSpPr>
        <p:spPr>
          <a:xfrm>
            <a:off x="1028699" y="2331864"/>
            <a:ext cx="12400165" cy="115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48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Common Uses:</a:t>
            </a:r>
          </a:p>
        </p:txBody>
      </p:sp>
      <p:pic>
        <p:nvPicPr>
          <p:cNvPr id="2050" name="Picture 2" descr="All About the Different Types of Door Locks | DIY">
            <a:extLst>
              <a:ext uri="{FF2B5EF4-FFF2-40B4-BE49-F238E27FC236}">
                <a16:creationId xmlns:a16="http://schemas.microsoft.com/office/drawing/2014/main" id="{C8311F76-303A-BBF0-F7FD-F268B43F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529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099EDA-05ED-593D-6786-F3DB1C81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152899"/>
            <a:ext cx="5618435" cy="56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1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8F06C-2CA0-7A95-ECCD-8CF0B01A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7A20B7-6C2E-7FF5-48A4-65132669ABB9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B6D519-8654-94DD-EC1B-BF51088301AB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CE96FB-514B-59B5-088C-0CA572DF6B62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47A78BDB-AD21-0BBB-8E8A-6BD804568D99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0504295-09C6-3D08-8283-42BAC306E021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Combination </a:t>
            </a:r>
            <a:r>
              <a:rPr lang="en-US" sz="8000" b="1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</a:t>
            </a: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ocks</a:t>
            </a:r>
          </a:p>
        </p:txBody>
      </p:sp>
      <p:pic>
        <p:nvPicPr>
          <p:cNvPr id="5" name="Online Media 4" title="How does a Combination Lock work?">
            <a:hlinkClick r:id="" action="ppaction://media"/>
            <a:extLst>
              <a:ext uri="{FF2B5EF4-FFF2-40B4-BE49-F238E27FC236}">
                <a16:creationId xmlns:a16="http://schemas.microsoft.com/office/drawing/2014/main" id="{D6E44F29-D5DD-48B8-0BC3-DDC5B0339E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365500" y="2934985"/>
            <a:ext cx="11557000" cy="65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D9763-0069-DEBF-00E8-5D2960FAA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3BE56C-DBC8-2D10-5341-0A8B8E00CC05}"/>
              </a:ext>
            </a:extLst>
          </p:cNvPr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B2051F-E158-C5EB-E02E-BDDD5C283CC3}"/>
                </a:ext>
              </a:extLst>
            </p:cNvPr>
            <p:cNvSpPr/>
            <p:nvPr/>
          </p:nvSpPr>
          <p:spPr>
            <a:xfrm>
              <a:off x="0" y="0"/>
              <a:ext cx="2034062" cy="3454767"/>
            </a:xfrm>
            <a:custGeom>
              <a:avLst/>
              <a:gdLst/>
              <a:ahLst/>
              <a:cxnLst/>
              <a:rect l="l" t="t" r="r" b="b"/>
              <a:pathLst>
                <a:path w="2034062" h="3454767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5E48C4-9B0B-489B-E383-D5B2A2DDD882}"/>
                </a:ext>
              </a:extLst>
            </p:cNvPr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5EF2F487-A415-FB54-520D-0673CEF56012}"/>
              </a:ext>
            </a:extLst>
          </p:cNvPr>
          <p:cNvSpPr/>
          <p:nvPr/>
        </p:nvSpPr>
        <p:spPr>
          <a:xfrm rot="5400000">
            <a:off x="13236170" y="-2882955"/>
            <a:ext cx="8447133" cy="8629281"/>
          </a:xfrm>
          <a:custGeom>
            <a:avLst/>
            <a:gdLst/>
            <a:ahLst/>
            <a:cxnLst/>
            <a:rect l="l" t="t" r="r" b="b"/>
            <a:pathLst>
              <a:path w="8447133" h="8629281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DB7352-D9A9-984A-4BAE-CBDAB136EF36}"/>
              </a:ext>
            </a:extLst>
          </p:cNvPr>
          <p:cNvSpPr txBox="1"/>
          <p:nvPr/>
        </p:nvSpPr>
        <p:spPr>
          <a:xfrm>
            <a:off x="1028700" y="1071562"/>
            <a:ext cx="12400165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000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Combination Padlocks</a:t>
            </a:r>
          </a:p>
        </p:txBody>
      </p:sp>
      <p:pic>
        <p:nvPicPr>
          <p:cNvPr id="4098" name="Picture 2" descr="Master Lock 7640EURDBLK 40mm 4 Digit Resettable Combination Aluminium ...">
            <a:extLst>
              <a:ext uri="{FF2B5EF4-FFF2-40B4-BE49-F238E27FC236}">
                <a16:creationId xmlns:a16="http://schemas.microsoft.com/office/drawing/2014/main" id="{5B979B3C-966F-561B-B17D-CAAAA157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69122"/>
            <a:ext cx="328850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BE904E33-A84E-8B00-4ED5-BF6D2831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47" y="3679380"/>
            <a:ext cx="6371869" cy="51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876B0DC4-FDC8-D8CC-BA53-1BA63448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856" y="3752645"/>
            <a:ext cx="6280744" cy="504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5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A0C3D-2BFA-4645-0405-A788D650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9A378D-CB28-79A5-8730-9C60232F2904}"/>
              </a:ext>
            </a:extLst>
          </p:cNvPr>
          <p:cNvGrpSpPr/>
          <p:nvPr/>
        </p:nvGrpSpPr>
        <p:grpSpPr>
          <a:xfrm rot="-3866985">
            <a:off x="11568408" y="-10009435"/>
            <a:ext cx="7723080" cy="20189046"/>
            <a:chOff x="0" y="0"/>
            <a:chExt cx="2034062" cy="53172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68D8DF-0A3E-DFEA-C43F-4D84221BA04F}"/>
                </a:ext>
              </a:extLst>
            </p:cNvPr>
            <p:cNvSpPr/>
            <p:nvPr/>
          </p:nvSpPr>
          <p:spPr>
            <a:xfrm>
              <a:off x="0" y="0"/>
              <a:ext cx="2034062" cy="5317280"/>
            </a:xfrm>
            <a:custGeom>
              <a:avLst/>
              <a:gdLst/>
              <a:ahLst/>
              <a:cxnLst/>
              <a:rect l="l" t="t" r="r" b="b"/>
              <a:pathLst>
                <a:path w="2034062" h="5317280">
                  <a:moveTo>
                    <a:pt x="0" y="0"/>
                  </a:moveTo>
                  <a:lnTo>
                    <a:pt x="2034062" y="0"/>
                  </a:lnTo>
                  <a:lnTo>
                    <a:pt x="2034062" y="5317280"/>
                  </a:lnTo>
                  <a:lnTo>
                    <a:pt x="0" y="5317280"/>
                  </a:lnTo>
                  <a:close/>
                </a:path>
              </a:pathLst>
            </a:custGeom>
            <a:solidFill>
              <a:srgbClr val="C4CB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3B6C33-62FF-2487-F061-99F155580EF8}"/>
                </a:ext>
              </a:extLst>
            </p:cNvPr>
            <p:cNvSpPr txBox="1"/>
            <p:nvPr/>
          </p:nvSpPr>
          <p:spPr>
            <a:xfrm>
              <a:off x="0" y="9525"/>
              <a:ext cx="2034062" cy="530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AA6A0FB-EDBE-8741-FD85-A8BFDDB1CCA5}"/>
              </a:ext>
            </a:extLst>
          </p:cNvPr>
          <p:cNvGrpSpPr/>
          <p:nvPr/>
        </p:nvGrpSpPr>
        <p:grpSpPr>
          <a:xfrm rot="1540529">
            <a:off x="6661234" y="2123575"/>
            <a:ext cx="12744388" cy="1766536"/>
            <a:chOff x="0" y="0"/>
            <a:chExt cx="16992517" cy="235538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7A8185D-1ECF-70A3-42C7-4933F3534DB7}"/>
                </a:ext>
              </a:extLst>
            </p:cNvPr>
            <p:cNvSpPr/>
            <p:nvPr/>
          </p:nvSpPr>
          <p:spPr>
            <a:xfrm rot="-1742330">
              <a:off x="11913115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AFF8CBE-5809-B446-0FC0-37CC103AA0D7}"/>
                </a:ext>
              </a:extLst>
            </p:cNvPr>
            <p:cNvSpPr/>
            <p:nvPr/>
          </p:nvSpPr>
          <p:spPr>
            <a:xfrm rot="-1742330">
              <a:off x="8887497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A49B37F-76E1-ED53-369C-C3C26406BEDA}"/>
                </a:ext>
              </a:extLst>
            </p:cNvPr>
            <p:cNvSpPr/>
            <p:nvPr/>
          </p:nvSpPr>
          <p:spPr>
            <a:xfrm rot="-1742330">
              <a:off x="586187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6478E72-F00E-FCB9-E0B2-6A613B501356}"/>
                </a:ext>
              </a:extLst>
            </p:cNvPr>
            <p:cNvSpPr/>
            <p:nvPr/>
          </p:nvSpPr>
          <p:spPr>
            <a:xfrm rot="-5557987">
              <a:off x="36609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8" y="0"/>
                  </a:lnTo>
                  <a:lnTo>
                    <a:pt x="1677878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6B5AE9-193F-EAE9-A9EF-FB312A36A665}"/>
                </a:ext>
              </a:extLst>
            </p:cNvPr>
            <p:cNvSpPr/>
            <p:nvPr/>
          </p:nvSpPr>
          <p:spPr>
            <a:xfrm rot="7698099">
              <a:off x="14976060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60B1AAE-798D-32DB-B572-8A7BC0656F12}"/>
                </a:ext>
              </a:extLst>
            </p:cNvPr>
            <p:cNvSpPr/>
            <p:nvPr/>
          </p:nvSpPr>
          <p:spPr>
            <a:xfrm rot="-7378549">
              <a:off x="2816923" y="339799"/>
              <a:ext cx="1677877" cy="1675783"/>
            </a:xfrm>
            <a:custGeom>
              <a:avLst/>
              <a:gdLst/>
              <a:ahLst/>
              <a:cxnLst/>
              <a:rect l="l" t="t" r="r" b="b"/>
              <a:pathLst>
                <a:path w="1677877" h="1675783">
                  <a:moveTo>
                    <a:pt x="0" y="0"/>
                  </a:moveTo>
                  <a:lnTo>
                    <a:pt x="1677877" y="0"/>
                  </a:lnTo>
                  <a:lnTo>
                    <a:pt x="1677877" y="1675783"/>
                  </a:lnTo>
                  <a:lnTo>
                    <a:pt x="0" y="167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0F41010-F5B1-8C81-1674-5C4D9CF3680C}"/>
              </a:ext>
            </a:extLst>
          </p:cNvPr>
          <p:cNvSpPr txBox="1"/>
          <p:nvPr/>
        </p:nvSpPr>
        <p:spPr>
          <a:xfrm>
            <a:off x="1028700" y="2467430"/>
            <a:ext cx="8115300" cy="2590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 u="none" dirty="0">
                <a:solidFill>
                  <a:srgbClr val="E250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When do Locks not work?</a:t>
            </a:r>
          </a:p>
        </p:txBody>
      </p:sp>
    </p:spTree>
    <p:extLst>
      <p:ext uri="{BB962C8B-B14F-4D97-AF65-F5344CB8AC3E}">
        <p14:creationId xmlns:p14="http://schemas.microsoft.com/office/powerpoint/2010/main" val="75041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432</Words>
  <Application>Microsoft Office PowerPoint</Application>
  <PresentationFormat>Custom</PresentationFormat>
  <Paragraphs>53</Paragraphs>
  <Slides>19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Red Hat Display Bold</vt:lpstr>
      <vt:lpstr>Red Hat Display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Orange Red and Light Gray Cute Pastel 3D Shapes Company Business Profile</dc:title>
  <dc:creator>Eli Black</dc:creator>
  <cp:lastModifiedBy>Eli Black</cp:lastModifiedBy>
  <cp:revision>10</cp:revision>
  <dcterms:created xsi:type="dcterms:W3CDTF">2006-08-16T00:00:00Z</dcterms:created>
  <dcterms:modified xsi:type="dcterms:W3CDTF">2025-09-22T17:57:23Z</dcterms:modified>
  <dc:identifier>DAGW9_o5vA0</dc:identifier>
</cp:coreProperties>
</file>